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nton" charset="1" panose="00000500000000000000"/>
      <p:regular r:id="rId14"/>
    </p:embeddedFont>
    <p:embeddedFont>
      <p:font typeface="Canva Sans Bold" charset="1" panose="020B0803030501040103"/>
      <p:regular r:id="rId15"/>
    </p:embeddedFont>
    <p:embeddedFont>
      <p:font typeface="Codec Pro" charset="1" panose="00000500000000000000"/>
      <p:regular r:id="rId16"/>
    </p:embeddedFont>
    <p:embeddedFont>
      <p:font typeface="Codec Pro Bold"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5F0E"/>
        </a:solidFill>
      </p:bgPr>
    </p:bg>
    <p:spTree>
      <p:nvGrpSpPr>
        <p:cNvPr id="1" name=""/>
        <p:cNvGrpSpPr/>
        <p:nvPr/>
      </p:nvGrpSpPr>
      <p:grpSpPr>
        <a:xfrm>
          <a:off x="0" y="0"/>
          <a:ext cx="0" cy="0"/>
          <a:chOff x="0" y="0"/>
          <a:chExt cx="0" cy="0"/>
        </a:xfrm>
      </p:grpSpPr>
      <p:sp>
        <p:nvSpPr>
          <p:cNvPr name="AutoShape 2" id="2"/>
          <p:cNvSpPr/>
          <p:nvPr/>
        </p:nvSpPr>
        <p:spPr>
          <a:xfrm flipH="true" flipV="true">
            <a:off x="-1394805" y="1562012"/>
            <a:ext cx="19988576" cy="0"/>
          </a:xfrm>
          <a:prstGeom prst="line">
            <a:avLst/>
          </a:prstGeom>
          <a:ln cap="flat" w="38100">
            <a:solidFill>
              <a:srgbClr val="FFFFF5"/>
            </a:solidFill>
            <a:prstDash val="solid"/>
            <a:headEnd type="none" len="sm" w="sm"/>
            <a:tailEnd type="none" len="sm" w="sm"/>
          </a:ln>
        </p:spPr>
      </p:sp>
      <p:sp>
        <p:nvSpPr>
          <p:cNvPr name="Freeform 3" id="3"/>
          <p:cNvSpPr/>
          <p:nvPr/>
        </p:nvSpPr>
        <p:spPr>
          <a:xfrm flipH="false" flipV="false" rot="0">
            <a:off x="9144000" y="9076157"/>
            <a:ext cx="786511" cy="353215"/>
          </a:xfrm>
          <a:custGeom>
            <a:avLst/>
            <a:gdLst/>
            <a:ahLst/>
            <a:cxnLst/>
            <a:rect r="r" b="b" t="t" l="l"/>
            <a:pathLst>
              <a:path h="353215" w="786511">
                <a:moveTo>
                  <a:pt x="0" y="0"/>
                </a:moveTo>
                <a:lnTo>
                  <a:pt x="786511" y="0"/>
                </a:lnTo>
                <a:lnTo>
                  <a:pt x="786511" y="353215"/>
                </a:lnTo>
                <a:lnTo>
                  <a:pt x="0" y="3532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50665" y="395990"/>
            <a:ext cx="1000309" cy="880272"/>
          </a:xfrm>
          <a:custGeom>
            <a:avLst/>
            <a:gdLst/>
            <a:ahLst/>
            <a:cxnLst/>
            <a:rect r="r" b="b" t="t" l="l"/>
            <a:pathLst>
              <a:path h="880272" w="1000309">
                <a:moveTo>
                  <a:pt x="0" y="0"/>
                </a:moveTo>
                <a:lnTo>
                  <a:pt x="1000309" y="0"/>
                </a:lnTo>
                <a:lnTo>
                  <a:pt x="1000309" y="880272"/>
                </a:lnTo>
                <a:lnTo>
                  <a:pt x="0" y="880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782024" y="8916156"/>
            <a:ext cx="954552" cy="953359"/>
          </a:xfrm>
          <a:custGeom>
            <a:avLst/>
            <a:gdLst/>
            <a:ahLst/>
            <a:cxnLst/>
            <a:rect r="r" b="b" t="t" l="l"/>
            <a:pathLst>
              <a:path h="953359" w="954552">
                <a:moveTo>
                  <a:pt x="0" y="0"/>
                </a:moveTo>
                <a:lnTo>
                  <a:pt x="954552" y="0"/>
                </a:lnTo>
                <a:lnTo>
                  <a:pt x="954552" y="953359"/>
                </a:lnTo>
                <a:lnTo>
                  <a:pt x="0" y="953359"/>
                </a:lnTo>
                <a:lnTo>
                  <a:pt x="0" y="0"/>
                </a:lnTo>
                <a:close/>
              </a:path>
            </a:pathLst>
          </a:custGeom>
          <a:blipFill>
            <a:blip r:embed="rId6"/>
            <a:stretch>
              <a:fillRect l="0" t="0" r="0" b="0"/>
            </a:stretch>
          </a:blipFill>
        </p:spPr>
      </p:sp>
      <p:sp>
        <p:nvSpPr>
          <p:cNvPr name="TextBox 6" id="6"/>
          <p:cNvSpPr txBox="true"/>
          <p:nvPr/>
        </p:nvSpPr>
        <p:spPr>
          <a:xfrm rot="0">
            <a:off x="1128586" y="2812422"/>
            <a:ext cx="12875162" cy="2742820"/>
          </a:xfrm>
          <a:prstGeom prst="rect">
            <a:avLst/>
          </a:prstGeom>
        </p:spPr>
        <p:txBody>
          <a:bodyPr anchor="t" rtlCol="false" tIns="0" lIns="0" bIns="0" rIns="0">
            <a:spAutoFit/>
          </a:bodyPr>
          <a:lstStyle/>
          <a:p>
            <a:pPr algn="l">
              <a:lnSpc>
                <a:spcPts val="10608"/>
              </a:lnSpc>
            </a:pPr>
            <a:r>
              <a:rPr lang="en-US" sz="10400">
                <a:solidFill>
                  <a:srgbClr val="FFFFFF"/>
                </a:solidFill>
                <a:latin typeface="Anton"/>
                <a:ea typeface="Anton"/>
                <a:cs typeface="Anton"/>
                <a:sym typeface="Anton"/>
              </a:rPr>
              <a:t>BIKE SALES FORECASTING DASHBOARD</a:t>
            </a:r>
          </a:p>
        </p:txBody>
      </p:sp>
      <p:sp>
        <p:nvSpPr>
          <p:cNvPr name="TextBox 7" id="7"/>
          <p:cNvSpPr txBox="true"/>
          <p:nvPr/>
        </p:nvSpPr>
        <p:spPr>
          <a:xfrm rot="0">
            <a:off x="2264544" y="8868531"/>
            <a:ext cx="2132634" cy="348960"/>
          </a:xfrm>
          <a:prstGeom prst="rect">
            <a:avLst/>
          </a:prstGeom>
        </p:spPr>
        <p:txBody>
          <a:bodyPr anchor="t" rtlCol="false" tIns="0" lIns="0" bIns="0" rIns="0">
            <a:spAutoFit/>
          </a:bodyPr>
          <a:lstStyle/>
          <a:p>
            <a:pPr algn="l">
              <a:lnSpc>
                <a:spcPts val="2810"/>
              </a:lnSpc>
              <a:spcBef>
                <a:spcPct val="0"/>
              </a:spcBef>
            </a:pPr>
            <a:r>
              <a:rPr lang="en-US" b="true" sz="2007">
                <a:solidFill>
                  <a:srgbClr val="000000"/>
                </a:solidFill>
                <a:latin typeface="Canva Sans Bold"/>
                <a:ea typeface="Canva Sans Bold"/>
                <a:cs typeface="Canva Sans Bold"/>
                <a:sym typeface="Canva Sans Bold"/>
              </a:rPr>
              <a:t>presented by</a:t>
            </a:r>
          </a:p>
        </p:txBody>
      </p:sp>
      <p:sp>
        <p:nvSpPr>
          <p:cNvPr name="TextBox 8" id="8"/>
          <p:cNvSpPr txBox="true"/>
          <p:nvPr/>
        </p:nvSpPr>
        <p:spPr>
          <a:xfrm rot="0">
            <a:off x="2264544" y="9162338"/>
            <a:ext cx="4764702" cy="486443"/>
          </a:xfrm>
          <a:prstGeom prst="rect">
            <a:avLst/>
          </a:prstGeom>
        </p:spPr>
        <p:txBody>
          <a:bodyPr anchor="t" rtlCol="false" tIns="0" lIns="0" bIns="0" rIns="0">
            <a:spAutoFit/>
          </a:bodyPr>
          <a:lstStyle/>
          <a:p>
            <a:pPr algn="l">
              <a:lnSpc>
                <a:spcPts val="4093"/>
              </a:lnSpc>
              <a:spcBef>
                <a:spcPct val="0"/>
              </a:spcBef>
            </a:pPr>
            <a:r>
              <a:rPr lang="en-US" b="true" sz="2923">
                <a:solidFill>
                  <a:srgbClr val="FFFFFF"/>
                </a:solidFill>
                <a:latin typeface="Canva Sans Bold"/>
                <a:ea typeface="Canva Sans Bold"/>
                <a:cs typeface="Canva Sans Bold"/>
                <a:sym typeface="Canva Sans Bold"/>
              </a:rPr>
              <a:t>Praveen Yarramalla</a:t>
            </a:r>
          </a:p>
        </p:txBody>
      </p:sp>
      <p:sp>
        <p:nvSpPr>
          <p:cNvPr name="TextBox 9" id="9"/>
          <p:cNvSpPr txBox="true"/>
          <p:nvPr/>
        </p:nvSpPr>
        <p:spPr>
          <a:xfrm rot="0">
            <a:off x="1128586" y="6095288"/>
            <a:ext cx="7753313" cy="612803"/>
          </a:xfrm>
          <a:prstGeom prst="rect">
            <a:avLst/>
          </a:prstGeom>
        </p:spPr>
        <p:txBody>
          <a:bodyPr anchor="t" rtlCol="false" tIns="0" lIns="0" bIns="0" rIns="0">
            <a:spAutoFit/>
          </a:bodyPr>
          <a:lstStyle/>
          <a:p>
            <a:pPr algn="l">
              <a:lnSpc>
                <a:spcPts val="5073"/>
              </a:lnSpc>
              <a:spcBef>
                <a:spcPct val="0"/>
              </a:spcBef>
            </a:pPr>
            <a:r>
              <a:rPr lang="en-US" b="true" sz="3623">
                <a:solidFill>
                  <a:srgbClr val="FFFFFF"/>
                </a:solidFill>
                <a:latin typeface="Canva Sans Bold"/>
                <a:ea typeface="Canva Sans Bold"/>
                <a:cs typeface="Canva Sans Bold"/>
                <a:sym typeface="Canva Sans Bold"/>
              </a:rPr>
              <a:t> Key Insights and Data Storytelling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914589" y="2603708"/>
            <a:ext cx="11339497" cy="1399795"/>
          </a:xfrm>
          <a:prstGeom prst="rect">
            <a:avLst/>
          </a:prstGeom>
        </p:spPr>
        <p:txBody>
          <a:bodyPr anchor="t" rtlCol="false" tIns="0" lIns="0" bIns="0" rIns="0">
            <a:spAutoFit/>
          </a:bodyPr>
          <a:lstStyle/>
          <a:p>
            <a:pPr algn="l">
              <a:lnSpc>
                <a:spcPts val="10608"/>
              </a:lnSpc>
            </a:pPr>
            <a:r>
              <a:rPr lang="en-US" sz="10400">
                <a:solidFill>
                  <a:srgbClr val="CF5F0E"/>
                </a:solidFill>
                <a:latin typeface="Anton"/>
                <a:ea typeface="Anton"/>
                <a:cs typeface="Anton"/>
                <a:sym typeface="Anton"/>
              </a:rPr>
              <a:t>PROBLEM STATEMENT</a:t>
            </a:r>
          </a:p>
        </p:txBody>
      </p:sp>
      <p:sp>
        <p:nvSpPr>
          <p:cNvPr name="AutoShape 4" id="4"/>
          <p:cNvSpPr/>
          <p:nvPr/>
        </p:nvSpPr>
        <p:spPr>
          <a:xfrm flipH="true" flipV="true">
            <a:off x="-850288" y="4587639"/>
            <a:ext cx="19988576" cy="0"/>
          </a:xfrm>
          <a:prstGeom prst="line">
            <a:avLst/>
          </a:prstGeom>
          <a:ln cap="flat" w="9525">
            <a:solidFill>
              <a:srgbClr val="FFFFF5"/>
            </a:solidFill>
            <a:prstDash val="solid"/>
            <a:headEnd type="none" len="sm" w="sm"/>
            <a:tailEnd type="none" len="sm" w="sm"/>
          </a:ln>
        </p:spPr>
      </p:sp>
      <p:sp>
        <p:nvSpPr>
          <p:cNvPr name="Freeform 5" id="5"/>
          <p:cNvSpPr/>
          <p:nvPr/>
        </p:nvSpPr>
        <p:spPr>
          <a:xfrm flipH="false" flipV="false" rot="0">
            <a:off x="1914589" y="1385968"/>
            <a:ext cx="1567977" cy="627191"/>
          </a:xfrm>
          <a:custGeom>
            <a:avLst/>
            <a:gdLst/>
            <a:ahLst/>
            <a:cxnLst/>
            <a:rect r="r" b="b" t="t" l="l"/>
            <a:pathLst>
              <a:path h="627191" w="1567977">
                <a:moveTo>
                  <a:pt x="0" y="0"/>
                </a:moveTo>
                <a:lnTo>
                  <a:pt x="1567978" y="0"/>
                </a:lnTo>
                <a:lnTo>
                  <a:pt x="1567978" y="627190"/>
                </a:lnTo>
                <a:lnTo>
                  <a:pt x="0" y="62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487798" y="5002831"/>
            <a:ext cx="2459534" cy="2591463"/>
          </a:xfrm>
          <a:custGeom>
            <a:avLst/>
            <a:gdLst/>
            <a:ahLst/>
            <a:cxnLst/>
            <a:rect r="r" b="b" t="t" l="l"/>
            <a:pathLst>
              <a:path h="2591463" w="2459534">
                <a:moveTo>
                  <a:pt x="0" y="0"/>
                </a:moveTo>
                <a:lnTo>
                  <a:pt x="2459534" y="0"/>
                </a:lnTo>
                <a:lnTo>
                  <a:pt x="2459534" y="2591463"/>
                </a:lnTo>
                <a:lnTo>
                  <a:pt x="0" y="25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040497" y="4898056"/>
            <a:ext cx="9303508" cy="3630957"/>
          </a:xfrm>
          <a:prstGeom prst="rect">
            <a:avLst/>
          </a:prstGeom>
        </p:spPr>
        <p:txBody>
          <a:bodyPr anchor="t" rtlCol="false" tIns="0" lIns="0" bIns="0" rIns="0">
            <a:spAutoFit/>
          </a:bodyPr>
          <a:lstStyle/>
          <a:p>
            <a:pPr algn="l">
              <a:lnSpc>
                <a:spcPts val="4093"/>
              </a:lnSpc>
            </a:pPr>
            <a:r>
              <a:rPr lang="en-US" sz="2923">
                <a:solidFill>
                  <a:srgbClr val="FFFFFF"/>
                </a:solidFill>
                <a:latin typeface="Codec Pro"/>
                <a:ea typeface="Codec Pro"/>
                <a:cs typeface="Codec Pro"/>
                <a:sym typeface="Codec Pro"/>
              </a:rPr>
              <a:t>The bike store is facing challenges in optimizing sales strategy, forecasting demand, and improving customer retention. The key challenge is to leverage historical sales data to improve decision-making, understand customer demographics, and identify peak sales trends.</a:t>
            </a:r>
          </a:p>
          <a:p>
            <a:pPr algn="l">
              <a:lnSpc>
                <a:spcPts val="4093"/>
              </a:lnSpc>
              <a:spcBef>
                <a:spcPct val="0"/>
              </a:spcBef>
            </a:pPr>
          </a:p>
        </p:txBody>
      </p:sp>
      <p:sp>
        <p:nvSpPr>
          <p:cNvPr name="TextBox 8" id="8"/>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594924" y="1735369"/>
            <a:ext cx="8693076" cy="6442487"/>
            <a:chOff x="0" y="0"/>
            <a:chExt cx="1346785" cy="998110"/>
          </a:xfrm>
        </p:grpSpPr>
        <p:sp>
          <p:nvSpPr>
            <p:cNvPr name="Freeform 4" id="4"/>
            <p:cNvSpPr/>
            <p:nvPr/>
          </p:nvSpPr>
          <p:spPr>
            <a:xfrm flipH="false" flipV="false" rot="0">
              <a:off x="0" y="0"/>
              <a:ext cx="1346785" cy="998110"/>
            </a:xfrm>
            <a:custGeom>
              <a:avLst/>
              <a:gdLst/>
              <a:ahLst/>
              <a:cxnLst/>
              <a:rect r="r" b="b" t="t" l="l"/>
              <a:pathLst>
                <a:path h="998110" w="1346785">
                  <a:moveTo>
                    <a:pt x="0" y="0"/>
                  </a:moveTo>
                  <a:lnTo>
                    <a:pt x="1346785" y="0"/>
                  </a:lnTo>
                  <a:lnTo>
                    <a:pt x="1346785" y="998110"/>
                  </a:lnTo>
                  <a:lnTo>
                    <a:pt x="0" y="998110"/>
                  </a:lnTo>
                  <a:close/>
                </a:path>
              </a:pathLst>
            </a:custGeom>
            <a:blipFill>
              <a:blip r:embed="rId3"/>
              <a:stretch>
                <a:fillRect l="-1804" t="0" r="-14599" b="0"/>
              </a:stretch>
            </a:blipFill>
            <a:ln w="19050" cap="sq">
              <a:solidFill>
                <a:srgbClr val="000000"/>
              </a:solidFill>
              <a:prstDash val="solid"/>
              <a:miter/>
            </a:ln>
          </p:spPr>
        </p:sp>
      </p:grpSp>
      <p:sp>
        <p:nvSpPr>
          <p:cNvPr name="TextBox 5" id="5"/>
          <p:cNvSpPr txBox="true"/>
          <p:nvPr/>
        </p:nvSpPr>
        <p:spPr>
          <a:xfrm rot="0">
            <a:off x="1156357" y="2246982"/>
            <a:ext cx="7751146" cy="2315717"/>
          </a:xfrm>
          <a:prstGeom prst="rect">
            <a:avLst/>
          </a:prstGeom>
        </p:spPr>
        <p:txBody>
          <a:bodyPr anchor="t" rtlCol="false" tIns="0" lIns="0" bIns="0" rIns="0">
            <a:spAutoFit/>
          </a:bodyPr>
          <a:lstStyle/>
          <a:p>
            <a:pPr algn="l">
              <a:lnSpc>
                <a:spcPts val="8975"/>
              </a:lnSpc>
            </a:pPr>
            <a:r>
              <a:rPr lang="en-US" sz="8799">
                <a:solidFill>
                  <a:srgbClr val="FFFFFF"/>
                </a:solidFill>
                <a:latin typeface="Anton"/>
                <a:ea typeface="Anton"/>
                <a:cs typeface="Anton"/>
                <a:sym typeface="Anton"/>
              </a:rPr>
              <a:t>OVERVIEW OF THE DATA</a:t>
            </a:r>
          </a:p>
        </p:txBody>
      </p:sp>
      <p:sp>
        <p:nvSpPr>
          <p:cNvPr name="TextBox 6" id="6"/>
          <p:cNvSpPr txBox="true"/>
          <p:nvPr/>
        </p:nvSpPr>
        <p:spPr>
          <a:xfrm rot="0">
            <a:off x="613064" y="5439795"/>
            <a:ext cx="7093948" cy="5076022"/>
          </a:xfrm>
          <a:prstGeom prst="rect">
            <a:avLst/>
          </a:prstGeom>
        </p:spPr>
        <p:txBody>
          <a:bodyPr anchor="t" rtlCol="false" tIns="0" lIns="0" bIns="0" rIns="0">
            <a:spAutoFit/>
          </a:bodyPr>
          <a:lstStyle/>
          <a:p>
            <a:pPr algn="l" marL="562765" indent="-281383" lvl="1">
              <a:lnSpc>
                <a:spcPts val="3649"/>
              </a:lnSpc>
              <a:buFont typeface="Arial"/>
              <a:buChar char="•"/>
            </a:pPr>
            <a:r>
              <a:rPr lang="en-US" sz="2606">
                <a:solidFill>
                  <a:srgbClr val="000000"/>
                </a:solidFill>
                <a:latin typeface="Codec Pro"/>
                <a:ea typeface="Codec Pro"/>
                <a:cs typeface="Codec Pro"/>
                <a:sym typeface="Codec Pro"/>
              </a:rPr>
              <a:t>Dataset Used: </a:t>
            </a:r>
            <a:r>
              <a:rPr lang="en-US" sz="2606">
                <a:solidFill>
                  <a:srgbClr val="FFFFFF"/>
                </a:solidFill>
                <a:latin typeface="Codec Pro"/>
                <a:ea typeface="Codec Pro"/>
                <a:cs typeface="Codec Pro"/>
                <a:sym typeface="Codec Pro"/>
              </a:rPr>
              <a:t>Historical bike sales data across multiple locations.</a:t>
            </a:r>
          </a:p>
          <a:p>
            <a:pPr algn="l" marL="562765" indent="-281383" lvl="1">
              <a:lnSpc>
                <a:spcPts val="3649"/>
              </a:lnSpc>
              <a:buFont typeface="Arial"/>
              <a:buChar char="•"/>
            </a:pPr>
            <a:r>
              <a:rPr lang="en-US" sz="2606">
                <a:solidFill>
                  <a:srgbClr val="000000"/>
                </a:solidFill>
                <a:latin typeface="Codec Pro"/>
                <a:ea typeface="Codec Pro"/>
                <a:cs typeface="Codec Pro"/>
                <a:sym typeface="Codec Pro"/>
              </a:rPr>
              <a:t>Key Variables: </a:t>
            </a:r>
            <a:r>
              <a:rPr lang="en-US" sz="2606">
                <a:solidFill>
                  <a:srgbClr val="FFFFFF"/>
                </a:solidFill>
                <a:latin typeface="Codec Pro"/>
                <a:ea typeface="Codec Pro"/>
                <a:cs typeface="Codec Pro"/>
                <a:sym typeface="Codec Pro"/>
              </a:rPr>
              <a:t>Salesperson performance, customer demographics (age, gender), sales trends, revenue by payment methods, and bike model popularity.</a:t>
            </a:r>
          </a:p>
          <a:p>
            <a:pPr algn="l" marL="562765" indent="-281383" lvl="1">
              <a:lnSpc>
                <a:spcPts val="3649"/>
              </a:lnSpc>
              <a:spcBef>
                <a:spcPct val="0"/>
              </a:spcBef>
              <a:buFont typeface="Arial"/>
              <a:buChar char="•"/>
            </a:pPr>
            <a:r>
              <a:rPr lang="en-US" sz="2606">
                <a:solidFill>
                  <a:srgbClr val="000000"/>
                </a:solidFill>
                <a:latin typeface="Codec Pro"/>
                <a:ea typeface="Codec Pro"/>
                <a:cs typeface="Codec Pro"/>
                <a:sym typeface="Codec Pro"/>
              </a:rPr>
              <a:t>Objective: </a:t>
            </a:r>
            <a:r>
              <a:rPr lang="en-US" sz="2606">
                <a:solidFill>
                  <a:srgbClr val="FFFFFF"/>
                </a:solidFill>
                <a:latin typeface="Codec Pro"/>
                <a:ea typeface="Codec Pro"/>
                <a:cs typeface="Codec Pro"/>
                <a:sym typeface="Codec Pro"/>
              </a:rPr>
              <a:t>To forecast future sales performance, identify top-performing sales channels, and analyze customer purchasing patterns.</a:t>
            </a:r>
          </a:p>
          <a:p>
            <a:pPr algn="l">
              <a:lnSpc>
                <a:spcPts val="3789"/>
              </a:lnSpc>
              <a:spcBef>
                <a:spcPct val="0"/>
              </a:spcBef>
            </a:pPr>
          </a:p>
        </p:txBody>
      </p:sp>
      <p:sp>
        <p:nvSpPr>
          <p:cNvPr name="AutoShape 7" id="7"/>
          <p:cNvSpPr/>
          <p:nvPr/>
        </p:nvSpPr>
        <p:spPr>
          <a:xfrm flipH="true" flipV="true">
            <a:off x="-10393652" y="5400599"/>
            <a:ext cx="19988576" cy="0"/>
          </a:xfrm>
          <a:prstGeom prst="line">
            <a:avLst/>
          </a:prstGeom>
          <a:ln cap="flat" w="38100">
            <a:solidFill>
              <a:srgbClr val="FFFFF5"/>
            </a:solidFill>
            <a:prstDash val="solid"/>
            <a:headEnd type="none" len="sm" w="sm"/>
            <a:tailEnd type="none" len="sm" w="sm"/>
          </a:ln>
        </p:spPr>
      </p:sp>
      <p:sp>
        <p:nvSpPr>
          <p:cNvPr name="Freeform 8" id="8"/>
          <p:cNvSpPr/>
          <p:nvPr/>
        </p:nvSpPr>
        <p:spPr>
          <a:xfrm flipH="false" flipV="false" rot="0">
            <a:off x="1946066" y="722372"/>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6590459" y="-1085948"/>
            <a:ext cx="1213233" cy="3180530"/>
            <a:chOff x="0" y="0"/>
            <a:chExt cx="319534" cy="837671"/>
          </a:xfrm>
        </p:grpSpPr>
        <p:sp>
          <p:nvSpPr>
            <p:cNvPr name="Freeform 10" id="10"/>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11" id="11"/>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18" r="0" b="-68518"/>
            </a:stretch>
          </a:blipFill>
        </p:spPr>
      </p:sp>
      <p:grpSp>
        <p:nvGrpSpPr>
          <p:cNvPr name="Group 3" id="3"/>
          <p:cNvGrpSpPr/>
          <p:nvPr/>
        </p:nvGrpSpPr>
        <p:grpSpPr>
          <a:xfrm rot="0">
            <a:off x="16590459" y="-1085948"/>
            <a:ext cx="1213233" cy="3180530"/>
            <a:chOff x="0" y="0"/>
            <a:chExt cx="319534" cy="837671"/>
          </a:xfrm>
        </p:grpSpPr>
        <p:sp>
          <p:nvSpPr>
            <p:cNvPr name="Freeform 4" id="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CF5F0E"/>
            </a:solidFill>
            <a:ln w="19050" cap="sq">
              <a:solidFill>
                <a:srgbClr val="FFFFFF"/>
              </a:solidFill>
              <a:prstDash val="solid"/>
              <a:miter/>
            </a:ln>
          </p:spPr>
        </p:sp>
        <p:sp>
          <p:nvSpPr>
            <p:cNvPr name="TextBox 5" id="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grpSp>
        <p:nvGrpSpPr>
          <p:cNvPr name="Group 7" id="7"/>
          <p:cNvGrpSpPr/>
          <p:nvPr/>
        </p:nvGrpSpPr>
        <p:grpSpPr>
          <a:xfrm rot="0">
            <a:off x="7606040" y="2515800"/>
            <a:ext cx="9837866" cy="5777363"/>
            <a:chOff x="0" y="0"/>
            <a:chExt cx="2591043" cy="1521610"/>
          </a:xfrm>
        </p:grpSpPr>
        <p:sp>
          <p:nvSpPr>
            <p:cNvPr name="Freeform 8" id="8"/>
            <p:cNvSpPr/>
            <p:nvPr/>
          </p:nvSpPr>
          <p:spPr>
            <a:xfrm flipH="false" flipV="false" rot="0">
              <a:off x="0" y="0"/>
              <a:ext cx="2591043" cy="1521610"/>
            </a:xfrm>
            <a:custGeom>
              <a:avLst/>
              <a:gdLst/>
              <a:ahLst/>
              <a:cxnLst/>
              <a:rect r="r" b="b" t="t" l="l"/>
              <a:pathLst>
                <a:path h="1521610" w="2591043">
                  <a:moveTo>
                    <a:pt x="0" y="0"/>
                  </a:moveTo>
                  <a:lnTo>
                    <a:pt x="2591043" y="0"/>
                  </a:lnTo>
                  <a:lnTo>
                    <a:pt x="2591043" y="1521610"/>
                  </a:lnTo>
                  <a:lnTo>
                    <a:pt x="0" y="1521610"/>
                  </a:lnTo>
                  <a:close/>
                </a:path>
              </a:pathLst>
            </a:custGeom>
            <a:solidFill>
              <a:srgbClr val="000000">
                <a:alpha val="0"/>
              </a:srgbClr>
            </a:solidFill>
            <a:ln w="19050" cap="sq">
              <a:solidFill>
                <a:srgbClr val="FFFFFF"/>
              </a:solidFill>
              <a:prstDash val="solid"/>
              <a:miter/>
            </a:ln>
          </p:spPr>
        </p:sp>
        <p:sp>
          <p:nvSpPr>
            <p:cNvPr name="TextBox 9" id="9"/>
            <p:cNvSpPr txBox="true"/>
            <p:nvPr/>
          </p:nvSpPr>
          <p:spPr>
            <a:xfrm>
              <a:off x="0" y="-38100"/>
              <a:ext cx="2591043" cy="155971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1794408" y="2745875"/>
            <a:ext cx="5043017" cy="1940587"/>
          </a:xfrm>
          <a:prstGeom prst="rect">
            <a:avLst/>
          </a:prstGeom>
        </p:spPr>
        <p:txBody>
          <a:bodyPr anchor="t" rtlCol="false" tIns="0" lIns="0" bIns="0" rIns="0">
            <a:spAutoFit/>
          </a:bodyPr>
          <a:lstStyle/>
          <a:p>
            <a:pPr algn="l">
              <a:lnSpc>
                <a:spcPts val="3813"/>
              </a:lnSpc>
              <a:spcBef>
                <a:spcPct val="0"/>
              </a:spcBef>
            </a:pPr>
            <a:r>
              <a:rPr lang="en-US" sz="2723">
                <a:solidFill>
                  <a:srgbClr val="CF5F0E"/>
                </a:solidFill>
                <a:latin typeface="Codec Pro"/>
                <a:ea typeface="Codec Pro"/>
                <a:cs typeface="Codec Pro"/>
                <a:sym typeface="Codec Pro"/>
              </a:rPr>
              <a:t>Highest Revenue by Age Group:</a:t>
            </a:r>
            <a:r>
              <a:rPr lang="en-US" sz="2723">
                <a:solidFill>
                  <a:srgbClr val="FFFFFF"/>
                </a:solidFill>
                <a:latin typeface="Codec Pro"/>
                <a:ea typeface="Codec Pro"/>
                <a:cs typeface="Codec Pro"/>
                <a:sym typeface="Codec Pro"/>
              </a:rPr>
              <a:t> The age group of 30-40 contributes the most to overall sales.</a:t>
            </a:r>
          </a:p>
        </p:txBody>
      </p:sp>
      <p:grpSp>
        <p:nvGrpSpPr>
          <p:cNvPr name="Group 11" id="11"/>
          <p:cNvGrpSpPr/>
          <p:nvPr/>
        </p:nvGrpSpPr>
        <p:grpSpPr>
          <a:xfrm rot="0">
            <a:off x="6882798" y="1945852"/>
            <a:ext cx="4522404" cy="6442487"/>
            <a:chOff x="0" y="0"/>
            <a:chExt cx="700639" cy="998110"/>
          </a:xfrm>
        </p:grpSpPr>
        <p:sp>
          <p:nvSpPr>
            <p:cNvPr name="Freeform 12" id="12"/>
            <p:cNvSpPr/>
            <p:nvPr/>
          </p:nvSpPr>
          <p:spPr>
            <a:xfrm flipH="false" flipV="false" rot="0">
              <a:off x="0" y="0"/>
              <a:ext cx="700639" cy="998110"/>
            </a:xfrm>
            <a:custGeom>
              <a:avLst/>
              <a:gdLst/>
              <a:ahLst/>
              <a:cxnLst/>
              <a:rect r="r" b="b" t="t" l="l"/>
              <a:pathLst>
                <a:path h="998110" w="700639">
                  <a:moveTo>
                    <a:pt x="0" y="0"/>
                  </a:moveTo>
                  <a:lnTo>
                    <a:pt x="700639" y="0"/>
                  </a:lnTo>
                  <a:lnTo>
                    <a:pt x="700639" y="998110"/>
                  </a:lnTo>
                  <a:lnTo>
                    <a:pt x="0" y="998110"/>
                  </a:lnTo>
                  <a:close/>
                </a:path>
              </a:pathLst>
            </a:custGeom>
            <a:blipFill>
              <a:blip r:embed="rId3"/>
              <a:stretch>
                <a:fillRect l="-56909" t="0" r="-56909" b="0"/>
              </a:stretch>
            </a:blipFill>
          </p:spPr>
        </p:sp>
      </p:grpSp>
      <p:grpSp>
        <p:nvGrpSpPr>
          <p:cNvPr name="Group 13" id="13"/>
          <p:cNvGrpSpPr/>
          <p:nvPr/>
        </p:nvGrpSpPr>
        <p:grpSpPr>
          <a:xfrm rot="0">
            <a:off x="1164419" y="2806423"/>
            <a:ext cx="709604" cy="709604"/>
            <a:chOff x="0" y="0"/>
            <a:chExt cx="186892" cy="186892"/>
          </a:xfrm>
        </p:grpSpPr>
        <p:sp>
          <p:nvSpPr>
            <p:cNvPr name="Freeform 14" id="14"/>
            <p:cNvSpPr/>
            <p:nvPr/>
          </p:nvSpPr>
          <p:spPr>
            <a:xfrm flipH="false" flipV="false" rot="0">
              <a:off x="0" y="0"/>
              <a:ext cx="186892" cy="186892"/>
            </a:xfrm>
            <a:custGeom>
              <a:avLst/>
              <a:gdLst/>
              <a:ahLst/>
              <a:cxnLst/>
              <a:rect r="r" b="b" t="t" l="l"/>
              <a:pathLst>
                <a:path h="186892" w="186892">
                  <a:moveTo>
                    <a:pt x="0" y="0"/>
                  </a:moveTo>
                  <a:lnTo>
                    <a:pt x="186892" y="0"/>
                  </a:lnTo>
                  <a:lnTo>
                    <a:pt x="186892" y="186892"/>
                  </a:lnTo>
                  <a:lnTo>
                    <a:pt x="0" y="186892"/>
                  </a:lnTo>
                  <a:close/>
                </a:path>
              </a:pathLst>
            </a:custGeom>
            <a:solidFill>
              <a:srgbClr val="CF5F0E"/>
            </a:solidFill>
          </p:spPr>
        </p:sp>
        <p:sp>
          <p:nvSpPr>
            <p:cNvPr name="TextBox 15" id="15"/>
            <p:cNvSpPr txBox="true"/>
            <p:nvPr/>
          </p:nvSpPr>
          <p:spPr>
            <a:xfrm>
              <a:off x="0" y="-38100"/>
              <a:ext cx="186892" cy="224992"/>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987438" y="3683870"/>
            <a:ext cx="6245941" cy="3764969"/>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KEY METRICS</a:t>
            </a:r>
          </a:p>
        </p:txBody>
      </p:sp>
      <p:sp>
        <p:nvSpPr>
          <p:cNvPr name="Freeform 17" id="17"/>
          <p:cNvSpPr/>
          <p:nvPr/>
        </p:nvSpPr>
        <p:spPr>
          <a:xfrm flipH="false" flipV="false" rot="0">
            <a:off x="2192770" y="8223474"/>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8" id="18"/>
          <p:cNvSpPr/>
          <p:nvPr/>
        </p:nvSpPr>
        <p:spPr>
          <a:xfrm flipH="true" flipV="true">
            <a:off x="-13105778" y="7719577"/>
            <a:ext cx="19988576" cy="0"/>
          </a:xfrm>
          <a:prstGeom prst="line">
            <a:avLst/>
          </a:prstGeom>
          <a:ln cap="flat" w="9525">
            <a:solidFill>
              <a:srgbClr val="FFFFF5"/>
            </a:solidFill>
            <a:prstDash val="solid"/>
            <a:headEnd type="none" len="sm" w="sm"/>
            <a:tailEnd type="none" len="sm" w="sm"/>
          </a:ln>
        </p:spPr>
      </p:sp>
      <p:sp>
        <p:nvSpPr>
          <p:cNvPr name="TextBox 19" id="19"/>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04</a:t>
            </a:r>
          </a:p>
        </p:txBody>
      </p:sp>
      <p:grpSp>
        <p:nvGrpSpPr>
          <p:cNvPr name="Group 20" id="20"/>
          <p:cNvGrpSpPr/>
          <p:nvPr/>
        </p:nvGrpSpPr>
        <p:grpSpPr>
          <a:xfrm rot="0">
            <a:off x="2371003" y="6297009"/>
            <a:ext cx="4003038" cy="2607647"/>
            <a:chOff x="0" y="0"/>
            <a:chExt cx="620175" cy="403993"/>
          </a:xfrm>
        </p:grpSpPr>
        <p:sp>
          <p:nvSpPr>
            <p:cNvPr name="Freeform 21" id="21"/>
            <p:cNvSpPr/>
            <p:nvPr/>
          </p:nvSpPr>
          <p:spPr>
            <a:xfrm flipH="false" flipV="false" rot="0">
              <a:off x="0" y="0"/>
              <a:ext cx="620175" cy="403993"/>
            </a:xfrm>
            <a:custGeom>
              <a:avLst/>
              <a:gdLst/>
              <a:ahLst/>
              <a:cxnLst/>
              <a:rect r="r" b="b" t="t" l="l"/>
              <a:pathLst>
                <a:path h="403993" w="620175">
                  <a:moveTo>
                    <a:pt x="0" y="0"/>
                  </a:moveTo>
                  <a:lnTo>
                    <a:pt x="620175" y="0"/>
                  </a:lnTo>
                  <a:lnTo>
                    <a:pt x="620175" y="403993"/>
                  </a:lnTo>
                  <a:lnTo>
                    <a:pt x="0" y="403993"/>
                  </a:lnTo>
                  <a:close/>
                </a:path>
              </a:pathLst>
            </a:custGeom>
            <a:blipFill>
              <a:blip r:embed="rId6"/>
              <a:stretch>
                <a:fillRect l="-3836" t="0" r="-3836" b="0"/>
              </a:stretch>
            </a:blipFill>
            <a:ln w="28575" cap="sq">
              <a:solidFill>
                <a:srgbClr val="000000"/>
              </a:solidFill>
              <a:prstDash val="solid"/>
              <a:miter/>
            </a:ln>
          </p:spPr>
        </p:sp>
      </p:grpSp>
      <p:sp>
        <p:nvSpPr>
          <p:cNvPr name="TextBox 22" id="22"/>
          <p:cNvSpPr txBox="true"/>
          <p:nvPr/>
        </p:nvSpPr>
        <p:spPr>
          <a:xfrm rot="0">
            <a:off x="11910027" y="5337754"/>
            <a:ext cx="5043017" cy="2893087"/>
          </a:xfrm>
          <a:prstGeom prst="rect">
            <a:avLst/>
          </a:prstGeom>
        </p:spPr>
        <p:txBody>
          <a:bodyPr anchor="t" rtlCol="false" tIns="0" lIns="0" bIns="0" rIns="0">
            <a:spAutoFit/>
          </a:bodyPr>
          <a:lstStyle/>
          <a:p>
            <a:pPr algn="l">
              <a:lnSpc>
                <a:spcPts val="3813"/>
              </a:lnSpc>
              <a:spcBef>
                <a:spcPct val="0"/>
              </a:spcBef>
            </a:pPr>
            <a:r>
              <a:rPr lang="en-US" sz="2723">
                <a:solidFill>
                  <a:srgbClr val="CF5F0E"/>
                </a:solidFill>
                <a:latin typeface="Codec Pro"/>
                <a:ea typeface="Codec Pro"/>
                <a:cs typeface="Codec Pro"/>
                <a:sym typeface="Codec Pro"/>
              </a:rPr>
              <a:t>Preferred Payment Methods: </a:t>
            </a:r>
            <a:r>
              <a:rPr lang="en-US" sz="2723">
                <a:solidFill>
                  <a:srgbClr val="FFFFFF"/>
                </a:solidFill>
                <a:latin typeface="Codec Pro"/>
                <a:ea typeface="Codec Pro"/>
                <a:cs typeface="Codec Pro"/>
                <a:sym typeface="Codec Pro"/>
              </a:rPr>
              <a:t>60% of the revenue comes from credit card transactions, indicating a preference for card payments among customers.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10966" y="1210498"/>
            <a:ext cx="7072022" cy="8047802"/>
            <a:chOff x="0" y="0"/>
            <a:chExt cx="1095641" cy="1246815"/>
          </a:xfrm>
        </p:grpSpPr>
        <p:sp>
          <p:nvSpPr>
            <p:cNvPr name="Freeform 4" id="4"/>
            <p:cNvSpPr/>
            <p:nvPr/>
          </p:nvSpPr>
          <p:spPr>
            <a:xfrm flipH="false" flipV="false" rot="0">
              <a:off x="0" y="0"/>
              <a:ext cx="1095641" cy="1246815"/>
            </a:xfrm>
            <a:custGeom>
              <a:avLst/>
              <a:gdLst/>
              <a:ahLst/>
              <a:cxnLst/>
              <a:rect r="r" b="b" t="t" l="l"/>
              <a:pathLst>
                <a:path h="1246815" w="1095641">
                  <a:moveTo>
                    <a:pt x="0" y="0"/>
                  </a:moveTo>
                  <a:lnTo>
                    <a:pt x="1095641" y="0"/>
                  </a:lnTo>
                  <a:lnTo>
                    <a:pt x="1095641" y="1246815"/>
                  </a:lnTo>
                  <a:lnTo>
                    <a:pt x="0" y="1246815"/>
                  </a:lnTo>
                  <a:close/>
                </a:path>
              </a:pathLst>
            </a:custGeom>
            <a:blipFill>
              <a:blip r:embed="rId3"/>
              <a:stretch>
                <a:fillRect l="-35401" t="0" r="-35401" b="0"/>
              </a:stretch>
            </a:blipFill>
            <a:ln w="28575" cap="sq">
              <a:solidFill>
                <a:srgbClr val="000000"/>
              </a:solidFill>
              <a:prstDash val="solid"/>
              <a:miter/>
            </a:ln>
          </p:spPr>
        </p:sp>
      </p:grpSp>
      <p:grpSp>
        <p:nvGrpSpPr>
          <p:cNvPr name="Group 5" id="5"/>
          <p:cNvGrpSpPr/>
          <p:nvPr/>
        </p:nvGrpSpPr>
        <p:grpSpPr>
          <a:xfrm rot="0">
            <a:off x="9020299" y="1210498"/>
            <a:ext cx="4197391" cy="2726693"/>
            <a:chOff x="0" y="0"/>
            <a:chExt cx="1289485" cy="837671"/>
          </a:xfrm>
        </p:grpSpPr>
        <p:sp>
          <p:nvSpPr>
            <p:cNvPr name="Freeform 6" id="6"/>
            <p:cNvSpPr/>
            <p:nvPr/>
          </p:nvSpPr>
          <p:spPr>
            <a:xfrm flipH="false" flipV="false" rot="0">
              <a:off x="0" y="0"/>
              <a:ext cx="1289485" cy="837671"/>
            </a:xfrm>
            <a:custGeom>
              <a:avLst/>
              <a:gdLst/>
              <a:ahLst/>
              <a:cxnLst/>
              <a:rect r="r" b="b" t="t" l="l"/>
              <a:pathLst>
                <a:path h="837671" w="1289485">
                  <a:moveTo>
                    <a:pt x="0" y="0"/>
                  </a:moveTo>
                  <a:lnTo>
                    <a:pt x="1289485" y="0"/>
                  </a:lnTo>
                  <a:lnTo>
                    <a:pt x="1289485" y="837671"/>
                  </a:lnTo>
                  <a:lnTo>
                    <a:pt x="0" y="837671"/>
                  </a:lnTo>
                  <a:close/>
                </a:path>
              </a:pathLst>
            </a:custGeom>
            <a:solidFill>
              <a:srgbClr val="CF5F0E"/>
            </a:solidFill>
            <a:ln cap="sq">
              <a:noFill/>
              <a:prstDash val="solid"/>
              <a:miter/>
            </a:ln>
          </p:spPr>
        </p:sp>
        <p:sp>
          <p:nvSpPr>
            <p:cNvPr name="TextBox 7" id="7"/>
            <p:cNvSpPr txBox="true"/>
            <p:nvPr/>
          </p:nvSpPr>
          <p:spPr>
            <a:xfrm>
              <a:off x="0" y="-38100"/>
              <a:ext cx="1289485" cy="87577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208165" y="1210498"/>
            <a:ext cx="4197391" cy="2726693"/>
            <a:chOff x="0" y="0"/>
            <a:chExt cx="1289485" cy="837671"/>
          </a:xfrm>
        </p:grpSpPr>
        <p:sp>
          <p:nvSpPr>
            <p:cNvPr name="Freeform 9" id="9"/>
            <p:cNvSpPr/>
            <p:nvPr/>
          </p:nvSpPr>
          <p:spPr>
            <a:xfrm flipH="false" flipV="false" rot="0">
              <a:off x="0" y="0"/>
              <a:ext cx="1289485" cy="837671"/>
            </a:xfrm>
            <a:custGeom>
              <a:avLst/>
              <a:gdLst/>
              <a:ahLst/>
              <a:cxnLst/>
              <a:rect r="r" b="b" t="t" l="l"/>
              <a:pathLst>
                <a:path h="837671" w="1289485">
                  <a:moveTo>
                    <a:pt x="0" y="0"/>
                  </a:moveTo>
                  <a:lnTo>
                    <a:pt x="1289485" y="0"/>
                  </a:lnTo>
                  <a:lnTo>
                    <a:pt x="1289485" y="837671"/>
                  </a:lnTo>
                  <a:lnTo>
                    <a:pt x="0" y="837671"/>
                  </a:lnTo>
                  <a:close/>
                </a:path>
              </a:pathLst>
            </a:custGeom>
            <a:solidFill>
              <a:srgbClr val="E4800B"/>
            </a:solidFill>
            <a:ln cap="sq">
              <a:noFill/>
              <a:prstDash val="solid"/>
              <a:miter/>
            </a:ln>
          </p:spPr>
        </p:sp>
        <p:sp>
          <p:nvSpPr>
            <p:cNvPr name="TextBox 10" id="10"/>
            <p:cNvSpPr txBox="true"/>
            <p:nvPr/>
          </p:nvSpPr>
          <p:spPr>
            <a:xfrm>
              <a:off x="0" y="-38100"/>
              <a:ext cx="1289485" cy="87577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010774" y="3937191"/>
            <a:ext cx="8394782" cy="5321109"/>
            <a:chOff x="0" y="0"/>
            <a:chExt cx="2578970" cy="1634704"/>
          </a:xfrm>
        </p:grpSpPr>
        <p:sp>
          <p:nvSpPr>
            <p:cNvPr name="Freeform 12" id="12"/>
            <p:cNvSpPr/>
            <p:nvPr/>
          </p:nvSpPr>
          <p:spPr>
            <a:xfrm flipH="false" flipV="false" rot="0">
              <a:off x="0" y="0"/>
              <a:ext cx="2578970" cy="1634704"/>
            </a:xfrm>
            <a:custGeom>
              <a:avLst/>
              <a:gdLst/>
              <a:ahLst/>
              <a:cxnLst/>
              <a:rect r="r" b="b" t="t" l="l"/>
              <a:pathLst>
                <a:path h="1634704" w="2578970">
                  <a:moveTo>
                    <a:pt x="0" y="0"/>
                  </a:moveTo>
                  <a:lnTo>
                    <a:pt x="2578970" y="0"/>
                  </a:lnTo>
                  <a:lnTo>
                    <a:pt x="2578970" y="1634704"/>
                  </a:lnTo>
                  <a:lnTo>
                    <a:pt x="0" y="1634704"/>
                  </a:lnTo>
                  <a:close/>
                </a:path>
              </a:pathLst>
            </a:custGeom>
            <a:solidFill>
              <a:srgbClr val="000000"/>
            </a:solidFill>
            <a:ln cap="sq">
              <a:noFill/>
              <a:prstDash val="solid"/>
              <a:miter/>
            </a:ln>
          </p:spPr>
        </p:sp>
        <p:sp>
          <p:nvSpPr>
            <p:cNvPr name="TextBox 13" id="13"/>
            <p:cNvSpPr txBox="true"/>
            <p:nvPr/>
          </p:nvSpPr>
          <p:spPr>
            <a:xfrm>
              <a:off x="0" y="-38100"/>
              <a:ext cx="2578970" cy="1672804"/>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9988228" y="1716496"/>
            <a:ext cx="1714697" cy="1714697"/>
          </a:xfrm>
          <a:custGeom>
            <a:avLst/>
            <a:gdLst/>
            <a:ahLst/>
            <a:cxnLst/>
            <a:rect r="r" b="b" t="t" l="l"/>
            <a:pathLst>
              <a:path h="1714697" w="1714697">
                <a:moveTo>
                  <a:pt x="0" y="0"/>
                </a:moveTo>
                <a:lnTo>
                  <a:pt x="1714697" y="0"/>
                </a:lnTo>
                <a:lnTo>
                  <a:pt x="1714697" y="1714697"/>
                </a:lnTo>
                <a:lnTo>
                  <a:pt x="0" y="1714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1683197">
            <a:off x="14429473" y="2179818"/>
            <a:ext cx="1754775" cy="788053"/>
          </a:xfrm>
          <a:custGeom>
            <a:avLst/>
            <a:gdLst/>
            <a:ahLst/>
            <a:cxnLst/>
            <a:rect r="r" b="b" t="t" l="l"/>
            <a:pathLst>
              <a:path h="788053" w="1754775">
                <a:moveTo>
                  <a:pt x="0" y="0"/>
                </a:moveTo>
                <a:lnTo>
                  <a:pt x="1754775" y="0"/>
                </a:lnTo>
                <a:lnTo>
                  <a:pt x="1754775" y="788053"/>
                </a:lnTo>
                <a:lnTo>
                  <a:pt x="0" y="78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05</a:t>
            </a:r>
          </a:p>
        </p:txBody>
      </p:sp>
      <p:sp>
        <p:nvSpPr>
          <p:cNvPr name="TextBox 17" id="17"/>
          <p:cNvSpPr txBox="true"/>
          <p:nvPr/>
        </p:nvSpPr>
        <p:spPr>
          <a:xfrm rot="0">
            <a:off x="608304" y="7713827"/>
            <a:ext cx="5527837" cy="1922018"/>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TRENDS</a:t>
            </a:r>
          </a:p>
        </p:txBody>
      </p:sp>
      <p:sp>
        <p:nvSpPr>
          <p:cNvPr name="TextBox 18" id="18"/>
          <p:cNvSpPr txBox="true"/>
          <p:nvPr/>
        </p:nvSpPr>
        <p:spPr>
          <a:xfrm rot="0">
            <a:off x="458619" y="2369495"/>
            <a:ext cx="6193046" cy="1926919"/>
          </a:xfrm>
          <a:prstGeom prst="rect">
            <a:avLst/>
          </a:prstGeom>
        </p:spPr>
        <p:txBody>
          <a:bodyPr anchor="t" rtlCol="false" tIns="0" lIns="0" bIns="0" rIns="0">
            <a:spAutoFit/>
          </a:bodyPr>
          <a:lstStyle/>
          <a:p>
            <a:pPr algn="l">
              <a:lnSpc>
                <a:spcPts val="14577"/>
              </a:lnSpc>
            </a:pPr>
            <a:r>
              <a:rPr lang="en-US" sz="14292">
                <a:solidFill>
                  <a:srgbClr val="000000"/>
                </a:solidFill>
                <a:latin typeface="Anton"/>
                <a:ea typeface="Anton"/>
                <a:cs typeface="Anton"/>
                <a:sym typeface="Anton"/>
              </a:rPr>
              <a:t>MARKET </a:t>
            </a:r>
          </a:p>
        </p:txBody>
      </p:sp>
      <p:sp>
        <p:nvSpPr>
          <p:cNvPr name="TextBox 19" id="19"/>
          <p:cNvSpPr txBox="true"/>
          <p:nvPr/>
        </p:nvSpPr>
        <p:spPr>
          <a:xfrm rot="0">
            <a:off x="9172524" y="4230548"/>
            <a:ext cx="7093948" cy="1700997"/>
          </a:xfrm>
          <a:prstGeom prst="rect">
            <a:avLst/>
          </a:prstGeom>
        </p:spPr>
        <p:txBody>
          <a:bodyPr anchor="t" rtlCol="false" tIns="0" lIns="0" bIns="0" rIns="0">
            <a:spAutoFit/>
          </a:bodyPr>
          <a:lstStyle/>
          <a:p>
            <a:pPr algn="l">
              <a:lnSpc>
                <a:spcPts val="3369"/>
              </a:lnSpc>
              <a:spcBef>
                <a:spcPct val="0"/>
              </a:spcBef>
            </a:pPr>
            <a:r>
              <a:rPr lang="en-US" sz="2406">
                <a:solidFill>
                  <a:srgbClr val="CF5F0E"/>
                </a:solidFill>
                <a:latin typeface="Codec Pro"/>
                <a:ea typeface="Codec Pro"/>
                <a:cs typeface="Codec Pro"/>
                <a:sym typeface="Codec Pro"/>
              </a:rPr>
              <a:t>Revenue by Payment Method</a:t>
            </a:r>
            <a:r>
              <a:rPr lang="en-US" sz="2406">
                <a:solidFill>
                  <a:srgbClr val="FFFFFF"/>
                </a:solidFill>
                <a:latin typeface="Codec Pro"/>
                <a:ea typeface="Codec Pro"/>
                <a:cs typeface="Codec Pro"/>
                <a:sym typeface="Codec Pro"/>
              </a:rPr>
              <a:t>: Credit cards dominate payments, but PayPal has seen an uptick, indicating a shift toward digital payment methods.</a:t>
            </a:r>
          </a:p>
        </p:txBody>
      </p:sp>
      <p:grpSp>
        <p:nvGrpSpPr>
          <p:cNvPr name="Group 20" id="20"/>
          <p:cNvGrpSpPr/>
          <p:nvPr/>
        </p:nvGrpSpPr>
        <p:grpSpPr>
          <a:xfrm rot="0">
            <a:off x="1028700" y="855696"/>
            <a:ext cx="709604" cy="709604"/>
            <a:chOff x="0" y="0"/>
            <a:chExt cx="186892" cy="186892"/>
          </a:xfrm>
        </p:grpSpPr>
        <p:sp>
          <p:nvSpPr>
            <p:cNvPr name="Freeform 21" id="21"/>
            <p:cNvSpPr/>
            <p:nvPr/>
          </p:nvSpPr>
          <p:spPr>
            <a:xfrm flipH="false" flipV="false" rot="0">
              <a:off x="0" y="0"/>
              <a:ext cx="186892" cy="186892"/>
            </a:xfrm>
            <a:custGeom>
              <a:avLst/>
              <a:gdLst/>
              <a:ahLst/>
              <a:cxnLst/>
              <a:rect r="r" b="b" t="t" l="l"/>
              <a:pathLst>
                <a:path h="186892" w="186892">
                  <a:moveTo>
                    <a:pt x="0" y="0"/>
                  </a:moveTo>
                  <a:lnTo>
                    <a:pt x="186892" y="0"/>
                  </a:lnTo>
                  <a:lnTo>
                    <a:pt x="186892" y="186892"/>
                  </a:lnTo>
                  <a:lnTo>
                    <a:pt x="0" y="186892"/>
                  </a:lnTo>
                  <a:close/>
                </a:path>
              </a:pathLst>
            </a:custGeom>
            <a:solidFill>
              <a:srgbClr val="CF5F0E"/>
            </a:solidFill>
          </p:spPr>
        </p:sp>
        <p:sp>
          <p:nvSpPr>
            <p:cNvPr name="TextBox 22" id="22"/>
            <p:cNvSpPr txBox="true"/>
            <p:nvPr/>
          </p:nvSpPr>
          <p:spPr>
            <a:xfrm>
              <a:off x="0" y="-38100"/>
              <a:ext cx="186892" cy="224992"/>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269755" y="-1211855"/>
            <a:ext cx="1213233" cy="3180530"/>
            <a:chOff x="0" y="0"/>
            <a:chExt cx="319534" cy="837671"/>
          </a:xfrm>
        </p:grpSpPr>
        <p:sp>
          <p:nvSpPr>
            <p:cNvPr name="Freeform 24" id="24"/>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CF5F0E"/>
            </a:solidFill>
            <a:ln w="19050" cap="sq">
              <a:solidFill>
                <a:srgbClr val="FFFFFF"/>
              </a:solidFill>
              <a:prstDash val="solid"/>
              <a:miter/>
            </a:ln>
          </p:spPr>
        </p:sp>
        <p:sp>
          <p:nvSpPr>
            <p:cNvPr name="TextBox 25" id="25"/>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7578945" y="434928"/>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sp>
        <p:nvSpPr>
          <p:cNvPr name="TextBox 27" id="27"/>
          <p:cNvSpPr txBox="true"/>
          <p:nvPr/>
        </p:nvSpPr>
        <p:spPr>
          <a:xfrm rot="0">
            <a:off x="9172524" y="5913935"/>
            <a:ext cx="7093948" cy="1281897"/>
          </a:xfrm>
          <a:prstGeom prst="rect">
            <a:avLst/>
          </a:prstGeom>
        </p:spPr>
        <p:txBody>
          <a:bodyPr anchor="t" rtlCol="false" tIns="0" lIns="0" bIns="0" rIns="0">
            <a:spAutoFit/>
          </a:bodyPr>
          <a:lstStyle/>
          <a:p>
            <a:pPr algn="l">
              <a:lnSpc>
                <a:spcPts val="3369"/>
              </a:lnSpc>
              <a:spcBef>
                <a:spcPct val="0"/>
              </a:spcBef>
            </a:pPr>
            <a:r>
              <a:rPr lang="en-US" sz="2406">
                <a:solidFill>
                  <a:srgbClr val="CF5F0E"/>
                </a:solidFill>
                <a:latin typeface="Codec Pro"/>
                <a:ea typeface="Codec Pro"/>
                <a:cs typeface="Codec Pro"/>
                <a:sym typeface="Codec Pro"/>
              </a:rPr>
              <a:t>Customer Demographics:</a:t>
            </a:r>
            <a:r>
              <a:rPr lang="en-US" sz="2406">
                <a:solidFill>
                  <a:srgbClr val="FFFFFF"/>
                </a:solidFill>
                <a:latin typeface="Codec Pro"/>
                <a:ea typeface="Codec Pro"/>
                <a:cs typeface="Codec Pro"/>
                <a:sym typeface="Codec Pro"/>
              </a:rPr>
              <a:t> Majority of sales come from customers aged 25-45, with males accounting for 65% of total purchases.</a:t>
            </a:r>
          </a:p>
        </p:txBody>
      </p:sp>
      <p:sp>
        <p:nvSpPr>
          <p:cNvPr name="TextBox 28" id="28"/>
          <p:cNvSpPr txBox="true"/>
          <p:nvPr/>
        </p:nvSpPr>
        <p:spPr>
          <a:xfrm rot="0">
            <a:off x="9172524" y="7483697"/>
            <a:ext cx="7093948" cy="1281897"/>
          </a:xfrm>
          <a:prstGeom prst="rect">
            <a:avLst/>
          </a:prstGeom>
        </p:spPr>
        <p:txBody>
          <a:bodyPr anchor="t" rtlCol="false" tIns="0" lIns="0" bIns="0" rIns="0">
            <a:spAutoFit/>
          </a:bodyPr>
          <a:lstStyle/>
          <a:p>
            <a:pPr algn="l">
              <a:lnSpc>
                <a:spcPts val="3369"/>
              </a:lnSpc>
              <a:spcBef>
                <a:spcPct val="0"/>
              </a:spcBef>
            </a:pPr>
            <a:r>
              <a:rPr lang="en-US" sz="2406">
                <a:solidFill>
                  <a:srgbClr val="CF5F0E"/>
                </a:solidFill>
                <a:latin typeface="Codec Pro"/>
                <a:ea typeface="Codec Pro"/>
                <a:cs typeface="Codec Pro"/>
                <a:sym typeface="Codec Pro"/>
              </a:rPr>
              <a:t>Monthly Sales Trends: </a:t>
            </a:r>
            <a:r>
              <a:rPr lang="en-US" sz="2406">
                <a:solidFill>
                  <a:srgbClr val="FFFFFF"/>
                </a:solidFill>
                <a:latin typeface="Codec Pro"/>
                <a:ea typeface="Codec Pro"/>
                <a:cs typeface="Codec Pro"/>
                <a:sym typeface="Codec Pro"/>
              </a:rPr>
              <a:t>Sales show a clear upward trend from March to June, with the highest spike in May.</a:t>
            </a:r>
          </a:p>
        </p:txBody>
      </p:sp>
      <p:sp>
        <p:nvSpPr>
          <p:cNvPr name="TextBox 29" id="29"/>
          <p:cNvSpPr txBox="true"/>
          <p:nvPr/>
        </p:nvSpPr>
        <p:spPr>
          <a:xfrm rot="0">
            <a:off x="16539998" y="8497675"/>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94155" y="-514350"/>
            <a:ext cx="9255546" cy="12544868"/>
            <a:chOff x="0" y="0"/>
            <a:chExt cx="2437675" cy="3303998"/>
          </a:xfrm>
        </p:grpSpPr>
        <p:sp>
          <p:nvSpPr>
            <p:cNvPr name="Freeform 3" id="3"/>
            <p:cNvSpPr/>
            <p:nvPr/>
          </p:nvSpPr>
          <p:spPr>
            <a:xfrm flipH="false" flipV="false" rot="0">
              <a:off x="0" y="0"/>
              <a:ext cx="2437675" cy="3303998"/>
            </a:xfrm>
            <a:custGeom>
              <a:avLst/>
              <a:gdLst/>
              <a:ahLst/>
              <a:cxnLst/>
              <a:rect r="r" b="b" t="t" l="l"/>
              <a:pathLst>
                <a:path h="3303998" w="2437675">
                  <a:moveTo>
                    <a:pt x="0" y="0"/>
                  </a:moveTo>
                  <a:lnTo>
                    <a:pt x="2437675" y="0"/>
                  </a:lnTo>
                  <a:lnTo>
                    <a:pt x="2437675" y="3303998"/>
                  </a:lnTo>
                  <a:lnTo>
                    <a:pt x="0" y="3303998"/>
                  </a:lnTo>
                  <a:close/>
                </a:path>
              </a:pathLst>
            </a:custGeom>
            <a:solidFill>
              <a:srgbClr val="CF5F0E"/>
            </a:solidFill>
          </p:spPr>
        </p:sp>
        <p:sp>
          <p:nvSpPr>
            <p:cNvPr name="TextBox 4" id="4"/>
            <p:cNvSpPr txBox="true"/>
            <p:nvPr/>
          </p:nvSpPr>
          <p:spPr>
            <a:xfrm>
              <a:off x="0" y="-38100"/>
              <a:ext cx="2437675"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728036" y="1945852"/>
            <a:ext cx="6075656" cy="6442487"/>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34045" t="0" r="-34045" b="0"/>
              </a:stretch>
            </a:blipFill>
            <a:ln w="28575" cap="sq">
              <a:solidFill>
                <a:srgbClr val="000000"/>
              </a:solidFill>
              <a:prstDash val="solid"/>
              <a:miter/>
            </a:ln>
          </p:spPr>
        </p:sp>
      </p:grpSp>
      <p:grpSp>
        <p:nvGrpSpPr>
          <p:cNvPr name="Group 7" id="7"/>
          <p:cNvGrpSpPr/>
          <p:nvPr/>
        </p:nvGrpSpPr>
        <p:grpSpPr>
          <a:xfrm rot="0">
            <a:off x="16590459" y="-1085948"/>
            <a:ext cx="1213233" cy="3180530"/>
            <a:chOff x="0" y="0"/>
            <a:chExt cx="319534" cy="837671"/>
          </a:xfrm>
        </p:grpSpPr>
        <p:sp>
          <p:nvSpPr>
            <p:cNvPr name="Freeform 8" id="8"/>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899649"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sp>
        <p:nvSpPr>
          <p:cNvPr name="TextBox 11" id="11"/>
          <p:cNvSpPr txBox="true"/>
          <p:nvPr/>
        </p:nvSpPr>
        <p:spPr>
          <a:xfrm rot="0">
            <a:off x="1260505" y="1034625"/>
            <a:ext cx="11562556" cy="3223316"/>
          </a:xfrm>
          <a:prstGeom prst="rect">
            <a:avLst/>
          </a:prstGeom>
        </p:spPr>
        <p:txBody>
          <a:bodyPr anchor="t" rtlCol="false" tIns="0" lIns="0" bIns="0" rIns="0">
            <a:spAutoFit/>
          </a:bodyPr>
          <a:lstStyle/>
          <a:p>
            <a:pPr algn="l">
              <a:lnSpc>
                <a:spcPts val="12497"/>
              </a:lnSpc>
            </a:pPr>
            <a:r>
              <a:rPr lang="en-US" sz="12252">
                <a:solidFill>
                  <a:srgbClr val="FFFFFF"/>
                </a:solidFill>
                <a:latin typeface="Anton"/>
                <a:ea typeface="Anton"/>
                <a:cs typeface="Anton"/>
                <a:sym typeface="Anton"/>
              </a:rPr>
              <a:t> RECOMMENDATIONS</a:t>
            </a:r>
          </a:p>
        </p:txBody>
      </p:sp>
      <p:sp>
        <p:nvSpPr>
          <p:cNvPr name="TextBox 12" id="12"/>
          <p:cNvSpPr txBox="true"/>
          <p:nvPr/>
        </p:nvSpPr>
        <p:spPr>
          <a:xfrm rot="0">
            <a:off x="1028700" y="4650198"/>
            <a:ext cx="8006774" cy="5945337"/>
          </a:xfrm>
          <a:prstGeom prst="rect">
            <a:avLst/>
          </a:prstGeom>
        </p:spPr>
        <p:txBody>
          <a:bodyPr anchor="t" rtlCol="false" tIns="0" lIns="0" bIns="0" rIns="0">
            <a:spAutoFit/>
          </a:bodyPr>
          <a:lstStyle/>
          <a:p>
            <a:pPr algn="l" marL="519585" indent="-259792" lvl="1">
              <a:lnSpc>
                <a:spcPts val="3369"/>
              </a:lnSpc>
              <a:buFont typeface="Arial"/>
              <a:buChar char="•"/>
            </a:pPr>
            <a:r>
              <a:rPr lang="en-US" sz="2406">
                <a:solidFill>
                  <a:srgbClr val="CF5F0E"/>
                </a:solidFill>
                <a:latin typeface="Codec Pro"/>
                <a:ea typeface="Codec Pro"/>
                <a:cs typeface="Codec Pro"/>
                <a:sym typeface="Codec Pro"/>
              </a:rPr>
              <a:t>Target Marketing Campaigns</a:t>
            </a:r>
            <a:r>
              <a:rPr lang="en-US" sz="2406">
                <a:solidFill>
                  <a:srgbClr val="FFFFFF"/>
                </a:solidFill>
                <a:latin typeface="Codec Pro"/>
                <a:ea typeface="Codec Pro"/>
                <a:cs typeface="Codec Pro"/>
                <a:sym typeface="Codec Pro"/>
              </a:rPr>
              <a:t>: Focus on the 30-40 age group with tailored promotions during peak sales months.</a:t>
            </a:r>
          </a:p>
          <a:p>
            <a:pPr algn="l" marL="519585" indent="-259792" lvl="1">
              <a:lnSpc>
                <a:spcPts val="3369"/>
              </a:lnSpc>
              <a:buFont typeface="Arial"/>
              <a:buChar char="•"/>
            </a:pPr>
            <a:r>
              <a:rPr lang="en-US" sz="2406">
                <a:solidFill>
                  <a:srgbClr val="CF5F0E"/>
                </a:solidFill>
                <a:latin typeface="Codec Pro"/>
                <a:ea typeface="Codec Pro"/>
                <a:cs typeface="Codec Pro"/>
                <a:sym typeface="Codec Pro"/>
              </a:rPr>
              <a:t>Boost Sales Team Incentives</a:t>
            </a:r>
            <a:r>
              <a:rPr lang="en-US" sz="2406">
                <a:solidFill>
                  <a:srgbClr val="FFFFFF"/>
                </a:solidFill>
                <a:latin typeface="Codec Pro"/>
                <a:ea typeface="Codec Pro"/>
                <a:cs typeface="Codec Pro"/>
                <a:sym typeface="Codec Pro"/>
              </a:rPr>
              <a:t>: Reward top-performing salespeople to increase overall store revenue.</a:t>
            </a:r>
          </a:p>
          <a:p>
            <a:pPr algn="l" marL="519585" indent="-259792" lvl="1">
              <a:lnSpc>
                <a:spcPts val="3369"/>
              </a:lnSpc>
              <a:buFont typeface="Arial"/>
              <a:buChar char="•"/>
            </a:pPr>
            <a:r>
              <a:rPr lang="en-US" sz="2406">
                <a:solidFill>
                  <a:srgbClr val="CF5F0E"/>
                </a:solidFill>
                <a:latin typeface="Codec Pro"/>
                <a:ea typeface="Codec Pro"/>
                <a:cs typeface="Codec Pro"/>
                <a:sym typeface="Codec Pro"/>
              </a:rPr>
              <a:t>Expand Digital Payment Options</a:t>
            </a:r>
            <a:r>
              <a:rPr lang="en-US" sz="2406">
                <a:solidFill>
                  <a:srgbClr val="FFFFFF"/>
                </a:solidFill>
                <a:latin typeface="Codec Pro"/>
                <a:ea typeface="Codec Pro"/>
                <a:cs typeface="Codec Pro"/>
                <a:sym typeface="Codec Pro"/>
              </a:rPr>
              <a:t>: Since digital payment methods are growing, consider integrating more options like Google Pay and Apple Pay.</a:t>
            </a:r>
          </a:p>
          <a:p>
            <a:pPr algn="l" marL="519585" indent="-259792" lvl="1">
              <a:lnSpc>
                <a:spcPts val="3369"/>
              </a:lnSpc>
              <a:spcBef>
                <a:spcPct val="0"/>
              </a:spcBef>
              <a:buFont typeface="Arial"/>
              <a:buChar char="•"/>
            </a:pPr>
            <a:r>
              <a:rPr lang="en-US" sz="2406">
                <a:solidFill>
                  <a:srgbClr val="CF5F0E"/>
                </a:solidFill>
                <a:latin typeface="Codec Pro"/>
                <a:ea typeface="Codec Pro"/>
                <a:cs typeface="Codec Pro"/>
                <a:sym typeface="Codec Pro"/>
              </a:rPr>
              <a:t>Stock Optimization</a:t>
            </a:r>
            <a:r>
              <a:rPr lang="en-US" sz="2406">
                <a:solidFill>
                  <a:srgbClr val="FFFFFF"/>
                </a:solidFill>
                <a:latin typeface="Codec Pro"/>
                <a:ea typeface="Codec Pro"/>
                <a:cs typeface="Codec Pro"/>
                <a:sym typeface="Codec Pro"/>
              </a:rPr>
              <a:t>: Ensure popular bike models are well-stocked during high-demand periods to maximize sales.</a:t>
            </a:r>
          </a:p>
          <a:p>
            <a:pPr algn="l">
              <a:lnSpc>
                <a:spcPts val="3789"/>
              </a:lnSpc>
              <a:spcBef>
                <a:spcPct val="0"/>
              </a:spcBef>
            </a:pPr>
          </a:p>
        </p:txBody>
      </p:sp>
      <p:sp>
        <p:nvSpPr>
          <p:cNvPr name="TextBox 13" id="1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06</a:t>
            </a:r>
          </a:p>
        </p:txBody>
      </p:sp>
      <p:sp>
        <p:nvSpPr>
          <p:cNvPr name="Freeform 14" id="14"/>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F5F0E"/>
        </a:solidFill>
      </p:bgPr>
    </p:bg>
    <p:spTree>
      <p:nvGrpSpPr>
        <p:cNvPr id="1" name=""/>
        <p:cNvGrpSpPr/>
        <p:nvPr/>
      </p:nvGrpSpPr>
      <p:grpSpPr>
        <a:xfrm>
          <a:off x="0" y="0"/>
          <a:ext cx="0" cy="0"/>
          <a:chOff x="0" y="0"/>
          <a:chExt cx="0" cy="0"/>
        </a:xfrm>
      </p:grpSpPr>
      <p:sp>
        <p:nvSpPr>
          <p:cNvPr name="TextBox 2" id="2"/>
          <p:cNvSpPr txBox="true"/>
          <p:nvPr/>
        </p:nvSpPr>
        <p:spPr>
          <a:xfrm rot="0">
            <a:off x="3892642" y="1902422"/>
            <a:ext cx="10804392" cy="1926919"/>
          </a:xfrm>
          <a:prstGeom prst="rect">
            <a:avLst/>
          </a:prstGeom>
        </p:spPr>
        <p:txBody>
          <a:bodyPr anchor="t" rtlCol="false" tIns="0" lIns="0" bIns="0" rIns="0">
            <a:spAutoFit/>
          </a:bodyPr>
          <a:lstStyle/>
          <a:p>
            <a:pPr algn="ctr">
              <a:lnSpc>
                <a:spcPts val="14577"/>
              </a:lnSpc>
            </a:pPr>
            <a:r>
              <a:rPr lang="en-US" sz="14292">
                <a:solidFill>
                  <a:srgbClr val="FFFFFF"/>
                </a:solidFill>
                <a:latin typeface="Anton"/>
                <a:ea typeface="Anton"/>
                <a:cs typeface="Anton"/>
                <a:sym typeface="Anton"/>
              </a:rPr>
              <a:t> CONCLUSION </a:t>
            </a:r>
          </a:p>
        </p:txBody>
      </p:sp>
      <p:sp>
        <p:nvSpPr>
          <p:cNvPr name="TextBox 3" id="3"/>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07</a:t>
            </a:r>
          </a:p>
        </p:txBody>
      </p:sp>
      <p:sp>
        <p:nvSpPr>
          <p:cNvPr name="TextBox 4" id="4"/>
          <p:cNvSpPr txBox="true"/>
          <p:nvPr/>
        </p:nvSpPr>
        <p:spPr>
          <a:xfrm rot="0">
            <a:off x="2954301" y="3885583"/>
            <a:ext cx="12681073" cy="1455253"/>
          </a:xfrm>
          <a:prstGeom prst="rect">
            <a:avLst/>
          </a:prstGeom>
        </p:spPr>
        <p:txBody>
          <a:bodyPr anchor="t" rtlCol="false" tIns="0" lIns="0" bIns="0" rIns="0">
            <a:spAutoFit/>
          </a:bodyPr>
          <a:lstStyle/>
          <a:p>
            <a:pPr algn="ctr">
              <a:lnSpc>
                <a:spcPts val="3789"/>
              </a:lnSpc>
              <a:spcBef>
                <a:spcPct val="0"/>
              </a:spcBef>
            </a:pPr>
            <a:r>
              <a:rPr lang="en-US" sz="2706">
                <a:solidFill>
                  <a:srgbClr val="FDFDFD"/>
                </a:solidFill>
                <a:latin typeface="Codec Pro"/>
                <a:ea typeface="Codec Pro"/>
                <a:cs typeface="Codec Pro"/>
                <a:sym typeface="Codec Pro"/>
              </a:rPr>
              <a:t> By analyzing the bike sales data, the store can identify key revenue drivers, customer preferences, and optimize inventory management for peak sales seasons</a:t>
            </a:r>
          </a:p>
        </p:txBody>
      </p:sp>
      <p:grpSp>
        <p:nvGrpSpPr>
          <p:cNvPr name="Group 5" id="5"/>
          <p:cNvGrpSpPr/>
          <p:nvPr/>
        </p:nvGrpSpPr>
        <p:grpSpPr>
          <a:xfrm rot="0">
            <a:off x="2371003" y="6297009"/>
            <a:ext cx="4003038" cy="2607647"/>
            <a:chOff x="0" y="0"/>
            <a:chExt cx="620175" cy="403993"/>
          </a:xfrm>
        </p:grpSpPr>
        <p:sp>
          <p:nvSpPr>
            <p:cNvPr name="Freeform 6" id="6"/>
            <p:cNvSpPr/>
            <p:nvPr/>
          </p:nvSpPr>
          <p:spPr>
            <a:xfrm flipH="false" flipV="false" rot="0">
              <a:off x="0" y="0"/>
              <a:ext cx="620175" cy="403993"/>
            </a:xfrm>
            <a:custGeom>
              <a:avLst/>
              <a:gdLst/>
              <a:ahLst/>
              <a:cxnLst/>
              <a:rect r="r" b="b" t="t" l="l"/>
              <a:pathLst>
                <a:path h="403993" w="620175">
                  <a:moveTo>
                    <a:pt x="0" y="0"/>
                  </a:moveTo>
                  <a:lnTo>
                    <a:pt x="620175" y="0"/>
                  </a:lnTo>
                  <a:lnTo>
                    <a:pt x="620175" y="403993"/>
                  </a:lnTo>
                  <a:lnTo>
                    <a:pt x="0" y="403993"/>
                  </a:lnTo>
                  <a:close/>
                </a:path>
              </a:pathLst>
            </a:custGeom>
            <a:blipFill>
              <a:blip r:embed="rId2"/>
              <a:stretch>
                <a:fillRect l="-7141" t="0" r="-7141" b="0"/>
              </a:stretch>
            </a:blipFill>
            <a:ln w="28575" cap="sq">
              <a:solidFill>
                <a:srgbClr val="000000"/>
              </a:solidFill>
              <a:prstDash val="solid"/>
              <a:miter/>
            </a:ln>
          </p:spPr>
        </p:sp>
      </p:grpSp>
      <p:grpSp>
        <p:nvGrpSpPr>
          <p:cNvPr name="Group 7" id="7"/>
          <p:cNvGrpSpPr/>
          <p:nvPr/>
        </p:nvGrpSpPr>
        <p:grpSpPr>
          <a:xfrm rot="0">
            <a:off x="7517847" y="6297009"/>
            <a:ext cx="4003038" cy="2607647"/>
            <a:chOff x="0" y="0"/>
            <a:chExt cx="620175" cy="403993"/>
          </a:xfrm>
        </p:grpSpPr>
        <p:sp>
          <p:nvSpPr>
            <p:cNvPr name="Freeform 8" id="8"/>
            <p:cNvSpPr/>
            <p:nvPr/>
          </p:nvSpPr>
          <p:spPr>
            <a:xfrm flipH="false" flipV="false" rot="0">
              <a:off x="0" y="0"/>
              <a:ext cx="620175" cy="403993"/>
            </a:xfrm>
            <a:custGeom>
              <a:avLst/>
              <a:gdLst/>
              <a:ahLst/>
              <a:cxnLst/>
              <a:rect r="r" b="b" t="t" l="l"/>
              <a:pathLst>
                <a:path h="403993" w="620175">
                  <a:moveTo>
                    <a:pt x="0" y="0"/>
                  </a:moveTo>
                  <a:lnTo>
                    <a:pt x="620175" y="0"/>
                  </a:lnTo>
                  <a:lnTo>
                    <a:pt x="620175" y="403993"/>
                  </a:lnTo>
                  <a:lnTo>
                    <a:pt x="0" y="403993"/>
                  </a:lnTo>
                  <a:close/>
                </a:path>
              </a:pathLst>
            </a:custGeom>
            <a:blipFill>
              <a:blip r:embed="rId3"/>
              <a:stretch>
                <a:fillRect l="-12536" t="0" r="-12536" b="0"/>
              </a:stretch>
            </a:blipFill>
            <a:ln w="28575" cap="sq">
              <a:solidFill>
                <a:srgbClr val="000000"/>
              </a:solidFill>
              <a:prstDash val="solid"/>
              <a:miter/>
            </a:ln>
          </p:spPr>
        </p:sp>
      </p:grpSp>
      <p:grpSp>
        <p:nvGrpSpPr>
          <p:cNvPr name="Group 9" id="9"/>
          <p:cNvGrpSpPr/>
          <p:nvPr/>
        </p:nvGrpSpPr>
        <p:grpSpPr>
          <a:xfrm rot="0">
            <a:off x="12386384" y="6297009"/>
            <a:ext cx="4003038" cy="2607647"/>
            <a:chOff x="0" y="0"/>
            <a:chExt cx="620175" cy="403993"/>
          </a:xfrm>
        </p:grpSpPr>
        <p:sp>
          <p:nvSpPr>
            <p:cNvPr name="Freeform 10" id="10"/>
            <p:cNvSpPr/>
            <p:nvPr/>
          </p:nvSpPr>
          <p:spPr>
            <a:xfrm flipH="false" flipV="false" rot="0">
              <a:off x="0" y="0"/>
              <a:ext cx="620175" cy="403993"/>
            </a:xfrm>
            <a:custGeom>
              <a:avLst/>
              <a:gdLst/>
              <a:ahLst/>
              <a:cxnLst/>
              <a:rect r="r" b="b" t="t" l="l"/>
              <a:pathLst>
                <a:path h="403993" w="620175">
                  <a:moveTo>
                    <a:pt x="0" y="0"/>
                  </a:moveTo>
                  <a:lnTo>
                    <a:pt x="620175" y="0"/>
                  </a:lnTo>
                  <a:lnTo>
                    <a:pt x="620175" y="403993"/>
                  </a:lnTo>
                  <a:lnTo>
                    <a:pt x="0" y="403993"/>
                  </a:lnTo>
                  <a:close/>
                </a:path>
              </a:pathLst>
            </a:custGeom>
            <a:blipFill>
              <a:blip r:embed="rId4"/>
              <a:stretch>
                <a:fillRect l="-2217" t="0" r="-2217" b="0"/>
              </a:stretch>
            </a:blipFill>
            <a:ln w="28575" cap="sq">
              <a:solidFill>
                <a:srgbClr val="000000"/>
              </a:solidFill>
              <a:prstDash val="solid"/>
              <a:miter/>
            </a:ln>
          </p:spPr>
        </p:sp>
      </p:grpSp>
      <p:grpSp>
        <p:nvGrpSpPr>
          <p:cNvPr name="Group 11" id="11"/>
          <p:cNvGrpSpPr/>
          <p:nvPr/>
        </p:nvGrpSpPr>
        <p:grpSpPr>
          <a:xfrm rot="0">
            <a:off x="2347685" y="-1085948"/>
            <a:ext cx="1213233" cy="3180530"/>
            <a:chOff x="0" y="0"/>
            <a:chExt cx="319534" cy="837671"/>
          </a:xfrm>
        </p:grpSpPr>
        <p:sp>
          <p:nvSpPr>
            <p:cNvPr name="Freeform 12" id="12"/>
            <p:cNvSpPr/>
            <p:nvPr/>
          </p:nvSpPr>
          <p:spPr>
            <a:xfrm flipH="false" flipV="false" rot="0">
              <a:off x="0" y="0"/>
              <a:ext cx="319534" cy="837671"/>
            </a:xfrm>
            <a:custGeom>
              <a:avLst/>
              <a:gdLst/>
              <a:ahLst/>
              <a:cxnLst/>
              <a:rect r="r" b="b" t="t" l="l"/>
              <a:pathLst>
                <a:path h="837671" w="319534">
                  <a:moveTo>
                    <a:pt x="0" y="0"/>
                  </a:moveTo>
                  <a:lnTo>
                    <a:pt x="319534" y="0"/>
                  </a:lnTo>
                  <a:lnTo>
                    <a:pt x="319534" y="837671"/>
                  </a:lnTo>
                  <a:lnTo>
                    <a:pt x="0" y="837671"/>
                  </a:lnTo>
                  <a:close/>
                </a:path>
              </a:pathLst>
            </a:custGeom>
            <a:solidFill>
              <a:srgbClr val="000000"/>
            </a:solidFill>
            <a:ln w="19050" cap="sq">
              <a:solidFill>
                <a:srgbClr val="FFFFFF"/>
              </a:solidFill>
              <a:prstDash val="solid"/>
              <a:miter/>
            </a:ln>
          </p:spPr>
        </p:sp>
        <p:sp>
          <p:nvSpPr>
            <p:cNvPr name="TextBox 13" id="13"/>
            <p:cNvSpPr txBox="true"/>
            <p:nvPr/>
          </p:nvSpPr>
          <p:spPr>
            <a:xfrm>
              <a:off x="0" y="-38100"/>
              <a:ext cx="319534" cy="875771"/>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656875" y="560835"/>
            <a:ext cx="719302" cy="1222346"/>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20</a:t>
            </a:r>
          </a:p>
          <a:p>
            <a:pPr algn="l">
              <a:lnSpc>
                <a:spcPts val="4752"/>
              </a:lnSpc>
            </a:pPr>
            <a:r>
              <a:rPr lang="en-US" sz="4659">
                <a:solidFill>
                  <a:srgbClr val="FFFFFF"/>
                </a:solidFill>
                <a:latin typeface="Anton"/>
                <a:ea typeface="Anton"/>
                <a:cs typeface="Anton"/>
                <a:sym typeface="Anton"/>
              </a:rPr>
              <a:t>24</a:t>
            </a:r>
          </a:p>
        </p:txBody>
      </p:sp>
      <p:sp>
        <p:nvSpPr>
          <p:cNvPr name="Freeform 15" id="15"/>
          <p:cNvSpPr/>
          <p:nvPr/>
        </p:nvSpPr>
        <p:spPr>
          <a:xfrm flipH="false" flipV="false" rot="0">
            <a:off x="15605434" y="1385968"/>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TextBox 3" id="3"/>
          <p:cNvSpPr txBox="true"/>
          <p:nvPr/>
        </p:nvSpPr>
        <p:spPr>
          <a:xfrm rot="0">
            <a:off x="3741804" y="4138421"/>
            <a:ext cx="10804392" cy="1926919"/>
          </a:xfrm>
          <a:prstGeom prst="rect">
            <a:avLst/>
          </a:prstGeom>
        </p:spPr>
        <p:txBody>
          <a:bodyPr anchor="t" rtlCol="false" tIns="0" lIns="0" bIns="0" rIns="0">
            <a:spAutoFit/>
          </a:bodyPr>
          <a:lstStyle/>
          <a:p>
            <a:pPr algn="ctr">
              <a:lnSpc>
                <a:spcPts val="14577"/>
              </a:lnSpc>
            </a:pPr>
            <a:r>
              <a:rPr lang="en-US" sz="14292">
                <a:solidFill>
                  <a:srgbClr val="E18417"/>
                </a:solidFill>
                <a:latin typeface="Anton"/>
                <a:ea typeface="Anton"/>
                <a:cs typeface="Anton"/>
                <a:sym typeface="Anton"/>
              </a:rPr>
              <a:t>THANK YOU!</a:t>
            </a:r>
          </a:p>
        </p:txBody>
      </p:sp>
      <p:sp>
        <p:nvSpPr>
          <p:cNvPr name="TextBox 4" id="4"/>
          <p:cNvSpPr txBox="true"/>
          <p:nvPr/>
        </p:nvSpPr>
        <p:spPr>
          <a:xfrm rot="0">
            <a:off x="1894846" y="8534884"/>
            <a:ext cx="15175872" cy="723416"/>
          </a:xfrm>
          <a:prstGeom prst="rect">
            <a:avLst/>
          </a:prstGeom>
        </p:spPr>
        <p:txBody>
          <a:bodyPr anchor="t" rtlCol="false" tIns="0" lIns="0" bIns="0" rIns="0">
            <a:spAutoFit/>
          </a:bodyPr>
          <a:lstStyle/>
          <a:p>
            <a:pPr algn="ctr">
              <a:lnSpc>
                <a:spcPts val="2775"/>
              </a:lnSpc>
              <a:spcBef>
                <a:spcPct val="0"/>
              </a:spcBef>
            </a:pPr>
            <a:r>
              <a:rPr lang="en-US" sz="1982">
                <a:solidFill>
                  <a:srgbClr val="FDFDFD"/>
                </a:solidFill>
                <a:latin typeface="Codec Pro"/>
                <a:ea typeface="Codec Pro"/>
                <a:cs typeface="Codec Pro"/>
                <a:sym typeface="Codec Pro"/>
              </a:rPr>
              <a:t>Thank you for your attention to our sales report presentation. If you have any questions or would like to discuss the findings in more detail, please don't hesitate to reach out to our sales team. We appreciate your continued support and partnership.</a:t>
            </a:r>
          </a:p>
        </p:txBody>
      </p:sp>
      <p:sp>
        <p:nvSpPr>
          <p:cNvPr name="TextBox 5" id="5"/>
          <p:cNvSpPr txBox="true"/>
          <p:nvPr/>
        </p:nvSpPr>
        <p:spPr>
          <a:xfrm rot="0">
            <a:off x="2002889" y="1092805"/>
            <a:ext cx="2552485" cy="252222"/>
          </a:xfrm>
          <a:prstGeom prst="rect">
            <a:avLst/>
          </a:prstGeom>
        </p:spPr>
        <p:txBody>
          <a:bodyPr anchor="t" rtlCol="false" tIns="0" lIns="0" bIns="0" rIns="0">
            <a:spAutoFit/>
          </a:bodyPr>
          <a:lstStyle/>
          <a:p>
            <a:pPr algn="l">
              <a:lnSpc>
                <a:spcPts val="1674"/>
              </a:lnSpc>
            </a:pPr>
            <a:r>
              <a:rPr lang="en-US" sz="1800" b="true">
                <a:solidFill>
                  <a:srgbClr val="FFFFFF"/>
                </a:solidFill>
                <a:latin typeface="Codec Pro Bold"/>
                <a:ea typeface="Codec Pro Bold"/>
                <a:cs typeface="Codec Pro Bold"/>
                <a:sym typeface="Codec Pro Bold"/>
              </a:rPr>
              <a:t>7013338944</a:t>
            </a:r>
          </a:p>
        </p:txBody>
      </p:sp>
      <p:sp>
        <p:nvSpPr>
          <p:cNvPr name="TextBox 6" id="6"/>
          <p:cNvSpPr txBox="true"/>
          <p:nvPr/>
        </p:nvSpPr>
        <p:spPr>
          <a:xfrm rot="0">
            <a:off x="13885353" y="1092805"/>
            <a:ext cx="3829601" cy="252222"/>
          </a:xfrm>
          <a:prstGeom prst="rect">
            <a:avLst/>
          </a:prstGeom>
        </p:spPr>
        <p:txBody>
          <a:bodyPr anchor="t" rtlCol="false" tIns="0" lIns="0" bIns="0" rIns="0">
            <a:spAutoFit/>
          </a:bodyPr>
          <a:lstStyle/>
          <a:p>
            <a:pPr algn="l">
              <a:lnSpc>
                <a:spcPts val="1674"/>
              </a:lnSpc>
            </a:pPr>
            <a:r>
              <a:rPr lang="en-US" sz="1800" b="true">
                <a:solidFill>
                  <a:srgbClr val="FFFFFF"/>
                </a:solidFill>
                <a:latin typeface="Codec Pro Bold"/>
                <a:ea typeface="Codec Pro Bold"/>
                <a:cs typeface="Codec Pro Bold"/>
                <a:sym typeface="Codec Pro Bold"/>
              </a:rPr>
              <a:t>praveenyarramalla16@gmail.com</a:t>
            </a:r>
          </a:p>
        </p:txBody>
      </p:sp>
      <p:sp>
        <p:nvSpPr>
          <p:cNvPr name="Freeform 7" id="7"/>
          <p:cNvSpPr/>
          <p:nvPr/>
        </p:nvSpPr>
        <p:spPr>
          <a:xfrm flipH="false" flipV="false" rot="0">
            <a:off x="15478035" y="4348544"/>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894846" y="4516309"/>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DAGSh9ZBARo</dc:identifier>
  <dcterms:modified xsi:type="dcterms:W3CDTF">2011-08-01T06:04:30Z</dcterms:modified>
  <cp:revision>1</cp:revision>
  <dc:title>McDowell EcoLabs</dc:title>
</cp:coreProperties>
</file>